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481665A-D035-468B-9189-8CB6CD0276AF}">
  <a:tblStyle styleId="{E481665A-D035-468B-9189-8CB6CD0276AF}"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F453FDC-3FF2-4BB2-B16C-4A3F0527D09D}"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681abc93b3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681abc93b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681abc93b3_0_88: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681abc93b3_0_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681abc93b3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681abc93b3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{E481665A-D035-468B-9189-8CB6CD0276AF}</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420650" y="46052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{E481665A-D035-468B-9189-8CB6CD0276AF}</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elite Muslim soldiers in the Ottoman Empire; infantry formed through forced recruitment and indoctrination of Christian boys</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“The first regular army in history may have been the Ottoman Janissaries… it was built up out of prisoners and youngsters kidnapped from their families (in the European parts of the Empire)... who were given physical, military, and religious training, and educated in loyalty to the sultan”</a:t>
                      </a:r>
                      <a:endParaRPr sz="1300">
                        <a:latin typeface="Inter"/>
                        <a:ea typeface="Inter"/>
                        <a:cs typeface="Inter"/>
                        <a:sym typeface="Inter"/>
                      </a:endParaRPr>
                    </a:p>
                    <a:p>
                      <a:pPr indent="-311150" lvl="0" marL="457200" rtl="0" algn="r">
                        <a:spcBef>
                          <a:spcPts val="0"/>
                        </a:spcBef>
                        <a:spcAft>
                          <a:spcPts val="0"/>
                        </a:spcAft>
                        <a:buSzPts val="1300"/>
                        <a:buFont typeface="Inter"/>
                        <a:buChar char="-"/>
                      </a:pPr>
                      <a:r>
                        <a:rPr lang="en" sz="1300">
                          <a:latin typeface="Inter"/>
                          <a:ea typeface="Inter"/>
                          <a:cs typeface="Inter"/>
                          <a:sym typeface="Inter"/>
                        </a:rPr>
                        <a:t>Azmi Bishara, </a:t>
                      </a:r>
                      <a:r>
                        <a:rPr i="1" lang="en" sz="1300">
                          <a:latin typeface="Inter"/>
                          <a:ea typeface="Inter"/>
                          <a:cs typeface="Inter"/>
                          <a:sym typeface="Inter"/>
                        </a:rPr>
                        <a:t>The Army and Political Power in the Arab Context: Theoretical Problems</a:t>
                      </a:r>
                      <a:r>
                        <a:rPr lang="en" sz="1300">
                          <a:latin typeface="Inter"/>
                          <a:ea typeface="Inter"/>
                          <a:cs typeface="Inter"/>
                          <a:sym typeface="Inter"/>
                        </a:rPr>
                        <a:t>, 2017.</a:t>
                      </a:r>
                      <a:endParaRPr sz="13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Janissaries</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420650" y="46052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idx="2" type="body"/>
          </p:nvPr>
        </p:nvSpPr>
        <p:spPr>
          <a:xfrm>
            <a:off x="3541400" y="29200"/>
            <a:ext cx="2239800" cy="497400"/>
          </a:xfrm>
          <a:prstGeom prst="rect">
            <a:avLst/>
          </a:prstGeom>
        </p:spPr>
        <p:txBody>
          <a:bodyPr anchorCtr="0" anchor="t" bIns="34275" lIns="68575" spcFirstLastPara="1" rIns="68575" wrap="square" tIns="34275">
            <a:normAutofit fontScale="70000" lnSpcReduction="20000"/>
          </a:bodyPr>
          <a:lstStyle/>
          <a:p>
            <a:pPr indent="0" lvl="0" marL="0" rtl="0" algn="l">
              <a:spcBef>
                <a:spcPts val="800"/>
              </a:spcBef>
              <a:spcAft>
                <a:spcPts val="0"/>
              </a:spcAft>
              <a:buNone/>
            </a:pPr>
            <a:r>
              <a:rPr b="1" lang="en" sz="1800">
                <a:latin typeface="Inter"/>
                <a:ea typeface="Inter"/>
                <a:cs typeface="Inter"/>
                <a:sym typeface="Inter"/>
              </a:rPr>
              <a:t>Anticipatory Guide</a:t>
            </a:r>
            <a:endParaRPr b="1" sz="1800">
              <a:latin typeface="Inter"/>
              <a:ea typeface="Inter"/>
              <a:cs typeface="Inter"/>
              <a:sym typeface="Inter"/>
            </a:endParaRPr>
          </a:p>
          <a:p>
            <a:pPr indent="0" lvl="0" marL="0" rtl="0" algn="l">
              <a:spcBef>
                <a:spcPts val="1200"/>
              </a:spcBef>
              <a:spcAft>
                <a:spcPts val="1200"/>
              </a:spcAft>
              <a:buNone/>
            </a:pPr>
            <a:r>
              <a:t/>
            </a:r>
            <a:endParaRPr sz="1800">
              <a:latin typeface="Inter"/>
              <a:ea typeface="Inter"/>
              <a:cs typeface="Inter"/>
              <a:sym typeface="Inter"/>
            </a:endParaRPr>
          </a:p>
        </p:txBody>
      </p:sp>
      <p:sp>
        <p:nvSpPr>
          <p:cNvPr id="76" name="Google Shape;76;p16"/>
          <p:cNvSpPr txBox="1"/>
          <p:nvPr/>
        </p:nvSpPr>
        <p:spPr>
          <a:xfrm>
            <a:off x="193575" y="360350"/>
            <a:ext cx="8760600" cy="515700"/>
          </a:xfrm>
          <a:prstGeom prst="rect">
            <a:avLst/>
          </a:prstGeom>
          <a:noFill/>
          <a:ln>
            <a:noFill/>
          </a:ln>
        </p:spPr>
        <p:txBody>
          <a:bodyPr anchorCtr="0" anchor="ctr" bIns="91425" lIns="91425" spcFirstLastPara="1" rIns="91425" wrap="square" tIns="91425">
            <a:noAutofit/>
          </a:bodyPr>
          <a:lstStyle/>
          <a:p>
            <a:pPr indent="0" lvl="0" marL="0" rtl="0" algn="ctr">
              <a:lnSpc>
                <a:spcPct val="110000"/>
              </a:lnSpc>
              <a:spcBef>
                <a:spcPts val="1200"/>
              </a:spcBef>
              <a:spcAft>
                <a:spcPts val="1200"/>
              </a:spcAft>
              <a:buNone/>
            </a:pPr>
            <a:r>
              <a:rPr lang="en" sz="1100">
                <a:solidFill>
                  <a:schemeClr val="dk1"/>
                </a:solidFill>
                <a:latin typeface="Inter"/>
                <a:ea typeface="Inter"/>
                <a:cs typeface="Inter"/>
                <a:sym typeface="Inter"/>
              </a:rPr>
              <a:t>In the “Before Lesson” column, write an “A” if you agree or a “D” if you disagree with the statement in the row. Then, using the “After Lesson” Column, reevaluate the statement and write an “A” or a “D” with an explanation to reflect your informed opinion.</a:t>
            </a:r>
            <a:endParaRPr sz="1000">
              <a:solidFill>
                <a:schemeClr val="dk1"/>
              </a:solidFill>
              <a:latin typeface="Inter"/>
              <a:ea typeface="Inter"/>
              <a:cs typeface="Inter"/>
              <a:sym typeface="Inter"/>
            </a:endParaRPr>
          </a:p>
        </p:txBody>
      </p:sp>
      <p:graphicFrame>
        <p:nvGraphicFramePr>
          <p:cNvPr id="77" name="Google Shape;77;p16"/>
          <p:cNvGraphicFramePr/>
          <p:nvPr/>
        </p:nvGraphicFramePr>
        <p:xfrm>
          <a:off x="570900" y="866225"/>
          <a:ext cx="3000000" cy="3000000"/>
        </p:xfrm>
        <a:graphic>
          <a:graphicData uri="http://schemas.openxmlformats.org/drawingml/2006/table">
            <a:tbl>
              <a:tblPr>
                <a:noFill/>
                <a:tableStyleId>{1F453FDC-3FF2-4BB2-B16C-4A3F0527D09D}</a:tableStyleId>
              </a:tblPr>
              <a:tblGrid>
                <a:gridCol w="1144500"/>
                <a:gridCol w="3285975"/>
                <a:gridCol w="3799125"/>
              </a:tblGrid>
              <a:tr h="296325">
                <a:tc>
                  <a:txBody>
                    <a:bodyPr/>
                    <a:lstStyle/>
                    <a:p>
                      <a:pPr indent="0" lvl="0" marL="0" rtl="0" algn="ctr">
                        <a:spcBef>
                          <a:spcPts val="0"/>
                        </a:spcBef>
                        <a:spcAft>
                          <a:spcPts val="0"/>
                        </a:spcAft>
                        <a:buNone/>
                      </a:pPr>
                      <a:r>
                        <a:rPr b="1" lang="en" sz="1000">
                          <a:latin typeface="Inter"/>
                          <a:ea typeface="Inter"/>
                          <a:cs typeface="Inter"/>
                          <a:sym typeface="Inter"/>
                        </a:rPr>
                        <a:t>Before Lesson</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Statement</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000">
                          <a:latin typeface="Inter"/>
                          <a:ea typeface="Inter"/>
                          <a:cs typeface="Inter"/>
                          <a:sym typeface="Inter"/>
                        </a:rPr>
                        <a:t>After Lesson</a:t>
                      </a:r>
                      <a:endParaRPr b="1" sz="10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402975">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The Ottomans used gunpowder technology to breach Constantinople.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26675">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The devshirme system recruited Muslim boys to serve in the military.</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33350">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millet system allowed religious minorities to govern themselves.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33350">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All religious groups in the Ottoman Empire had equal status and political power.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26675">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The Ottomans enforced strict religious conversion policies in conquered regions.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68900">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 sz="1200">
                          <a:latin typeface="Inter"/>
                          <a:ea typeface="Inter"/>
                          <a:cs typeface="Inter"/>
                          <a:sym typeface="Inter"/>
                        </a:rPr>
                        <a:t>The Ottomans used architecture to display imperial power.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